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27"/>
  </p:notesMasterIdLst>
  <p:sldIdLst>
    <p:sldId id="256" r:id="rId2"/>
    <p:sldId id="258" r:id="rId3"/>
    <p:sldId id="260" r:id="rId4"/>
    <p:sldId id="261" r:id="rId5"/>
    <p:sldId id="262" r:id="rId6"/>
    <p:sldId id="342" r:id="rId7"/>
    <p:sldId id="329" r:id="rId8"/>
    <p:sldId id="330" r:id="rId9"/>
    <p:sldId id="331" r:id="rId10"/>
    <p:sldId id="339" r:id="rId11"/>
    <p:sldId id="340" r:id="rId12"/>
    <p:sldId id="348" r:id="rId13"/>
    <p:sldId id="332" r:id="rId14"/>
    <p:sldId id="333" r:id="rId15"/>
    <p:sldId id="334" r:id="rId16"/>
    <p:sldId id="336" r:id="rId17"/>
    <p:sldId id="337" r:id="rId18"/>
    <p:sldId id="338" r:id="rId19"/>
    <p:sldId id="343" r:id="rId20"/>
    <p:sldId id="344" r:id="rId21"/>
    <p:sldId id="347" r:id="rId22"/>
    <p:sldId id="350" r:id="rId23"/>
    <p:sldId id="346" r:id="rId24"/>
    <p:sldId id="349" r:id="rId25"/>
    <p:sldId id="341" r:id="rId2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stin Lin" initials="Justin" lastIdx="0" clrIdx="0">
    <p:extLst>
      <p:ext uri="{19B8F6BF-5375-455C-9EA6-DF929625EA0E}">
        <p15:presenceInfo xmlns:p15="http://schemas.microsoft.com/office/powerpoint/2012/main" userId="Justin L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50" autoAdjust="0"/>
    <p:restoredTop sz="94660"/>
  </p:normalViewPr>
  <p:slideViewPr>
    <p:cSldViewPr>
      <p:cViewPr varScale="1">
        <p:scale>
          <a:sx n="70" d="100"/>
          <a:sy n="70" d="100"/>
        </p:scale>
        <p:origin x="1458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jpg>
</file>

<file path=ppt/media/image5.jpg>
</file>

<file path=ppt/media/image6.jpg>
</file>

<file path=ppt/media/image7.jpg>
</file>

<file path=ppt/media/image8.wm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C69A40-848A-4069-AA6D-DC15F23CF7C5}" type="datetimeFigureOut">
              <a:rPr lang="zh-CN" altLang="en-US" smtClean="0"/>
              <a:t>2015/8/28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EE8D7-EC61-4FCF-8D58-C193CE139E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5049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EE8D7-EC61-4FCF-8D58-C193CE139E9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2600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EE8D7-EC61-4FCF-8D58-C193CE139E9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507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2015/8/28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2015/8/28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2015/8/28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2015/8/28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2015/8/28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2015/8/28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2015/8/28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8.wmf"/><Relationship Id="rId4" Type="http://schemas.openxmlformats.org/officeDocument/2006/relationships/oleObject" Target="../embeddings/oleObject1.bin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224956"/>
            <a:ext cx="7772400" cy="1780108"/>
          </a:xfrm>
        </p:spPr>
        <p:txBody>
          <a:bodyPr/>
          <a:lstStyle/>
          <a:p>
            <a:r>
              <a:rPr lang="en-US" altLang="zh-CN" dirty="0" smtClean="0"/>
              <a:t>Sensor and SDR 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4365104"/>
            <a:ext cx="6400800" cy="1473200"/>
          </a:xfrm>
        </p:spPr>
        <p:txBody>
          <a:bodyPr/>
          <a:lstStyle/>
          <a:p>
            <a:pPr algn="r"/>
            <a:r>
              <a:rPr lang="en-US" altLang="zh-CN" dirty="0" smtClean="0">
                <a:solidFill>
                  <a:schemeClr val="tx2"/>
                </a:solidFill>
              </a:rPr>
              <a:t>                                      </a:t>
            </a:r>
            <a:r>
              <a:rPr lang="en-US" altLang="zh-CN" b="1" dirty="0" err="1" smtClean="0">
                <a:solidFill>
                  <a:schemeClr val="tx2"/>
                </a:solidFill>
              </a:rPr>
              <a:t>Foxconn</a:t>
            </a:r>
            <a:r>
              <a:rPr lang="en-US" altLang="zh-CN" dirty="0" smtClean="0">
                <a:solidFill>
                  <a:schemeClr val="tx2"/>
                </a:solidFill>
              </a:rPr>
              <a:t>  CABG/SRD/SDS/FW                                         </a:t>
            </a:r>
          </a:p>
          <a:p>
            <a:pPr algn="r"/>
            <a:r>
              <a:rPr lang="en-US" altLang="zh-CN" dirty="0" smtClean="0"/>
              <a:t> </a:t>
            </a:r>
            <a:r>
              <a:rPr lang="en-US" altLang="zh-CN" dirty="0" smtClean="0">
                <a:solidFill>
                  <a:srgbClr val="002060"/>
                </a:solidFill>
              </a:rPr>
              <a:t>Rachel</a:t>
            </a:r>
            <a:r>
              <a:rPr lang="en-US" altLang="zh-CN" dirty="0" smtClean="0"/>
              <a:t>  </a:t>
            </a:r>
            <a:r>
              <a:rPr lang="en-US" altLang="zh-CN" dirty="0" err="1" smtClean="0">
                <a:solidFill>
                  <a:schemeClr val="tx2"/>
                </a:solidFill>
              </a:rPr>
              <a:t>Zhai</a:t>
            </a:r>
            <a:endParaRPr lang="en-US" altLang="zh-CN" dirty="0" smtClean="0"/>
          </a:p>
          <a:p>
            <a:pPr algn="r"/>
            <a:r>
              <a:rPr lang="en-US" altLang="zh-CN" dirty="0" smtClean="0"/>
              <a:t>                                                                            </a:t>
            </a:r>
            <a:r>
              <a:rPr lang="en-US" altLang="zh-CN" sz="1800" dirty="0" smtClean="0">
                <a:solidFill>
                  <a:srgbClr val="002060"/>
                </a:solidFill>
                <a:latin typeface="Cambria" pitchFamily="18" charset="0"/>
              </a:rPr>
              <a:t>8/28/2015</a:t>
            </a:r>
            <a:endParaRPr lang="zh-CN" altLang="en-US" sz="1800" dirty="0">
              <a:solidFill>
                <a:srgbClr val="002060"/>
              </a:solidFill>
              <a:latin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737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67833" y="1988840"/>
            <a:ext cx="7376575" cy="4680520"/>
          </a:xfrm>
        </p:spPr>
        <p:txBody>
          <a:bodyPr/>
          <a:lstStyle/>
          <a:p>
            <a:r>
              <a:rPr lang="en-US" altLang="zh-CN" dirty="0" smtClean="0"/>
              <a:t>Sdr list </a:t>
            </a: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SDR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1969622"/>
            <a:ext cx="5760640" cy="455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253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179513" y="1340768"/>
            <a:ext cx="8100888" cy="4785395"/>
          </a:xfrm>
        </p:spPr>
        <p:txBody>
          <a:bodyPr/>
          <a:lstStyle/>
          <a:p>
            <a:pPr marL="0" indent="0">
              <a:buNone/>
            </a:pPr>
            <a:endParaRPr lang="en-US" altLang="zh-CN" dirty="0" smtClean="0"/>
          </a:p>
          <a:p>
            <a:pPr lvl="0">
              <a:buClr>
                <a:srgbClr val="31B6FD"/>
              </a:buClr>
            </a:pPr>
            <a:r>
              <a:rPr lang="en-US" altLang="zh-CN" dirty="0" smtClean="0">
                <a:solidFill>
                  <a:srgbClr val="073E87"/>
                </a:solidFill>
              </a:rPr>
              <a:t>Sensor list </a:t>
            </a:r>
            <a:endParaRPr lang="zh-CN" altLang="en-US" dirty="0">
              <a:solidFill>
                <a:srgbClr val="073E87"/>
              </a:solidFill>
            </a:endParaRPr>
          </a:p>
          <a:p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SDR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513" y="2204864"/>
            <a:ext cx="8086927" cy="407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981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SDR Device Cmds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899592" y="5152433"/>
            <a:ext cx="76431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000" dirty="0" smtClean="0">
                <a:solidFill>
                  <a:srgbClr val="073E87"/>
                </a:solidFill>
              </a:rPr>
              <a:t>Reference:</a:t>
            </a:r>
          </a:p>
          <a:p>
            <a:pPr lvl="0"/>
            <a:r>
              <a:rPr lang="en-US" altLang="zh-CN" sz="2000" dirty="0" smtClean="0">
                <a:solidFill>
                  <a:srgbClr val="073E87"/>
                </a:solidFill>
              </a:rPr>
              <a:t>Intelligent </a:t>
            </a:r>
            <a:r>
              <a:rPr lang="en-US" altLang="zh-CN" sz="2000" dirty="0">
                <a:solidFill>
                  <a:srgbClr val="073E87"/>
                </a:solidFill>
              </a:rPr>
              <a:t>Platform Management interface Specification v2.0 </a:t>
            </a:r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35034" y="2060848"/>
            <a:ext cx="6921342" cy="2975736"/>
          </a:xfrm>
          <a:prstGeom prst="rect">
            <a:avLst/>
          </a:prstGeom>
        </p:spPr>
      </p:pic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0956514"/>
              </p:ext>
            </p:extLst>
          </p:nvPr>
        </p:nvGraphicFramePr>
        <p:xfrm>
          <a:off x="7067056" y="5506376"/>
          <a:ext cx="1778640" cy="13145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" name="PDF" showAsIcon="1" r:id="rId4" imgW="914400" imgH="828720" progId="FoxitReader.Document">
                  <p:embed/>
                </p:oleObj>
              </mc:Choice>
              <mc:Fallback>
                <p:oleObj name="PDF" showAsIcon="1" r:id="rId4" imgW="914400" imgH="82872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067056" y="5506376"/>
                        <a:ext cx="1778640" cy="13145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9923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539552" y="1988840"/>
            <a:ext cx="7408333" cy="3450696"/>
          </a:xfrm>
        </p:spPr>
        <p:txBody>
          <a:bodyPr/>
          <a:lstStyle/>
          <a:p>
            <a:pPr lvl="0">
              <a:lnSpc>
                <a:spcPct val="113000"/>
              </a:lnSpc>
              <a:buClr>
                <a:srgbClr val="31B6FD"/>
              </a:buCl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</a:pPr>
            <a:r>
              <a:rPr lang="en-GB" altLang="zh-CN" sz="2000" dirty="0">
                <a:solidFill>
                  <a:srgbClr val="073E87"/>
                </a:solidFill>
              </a:rPr>
              <a:t>Record ID can be</a:t>
            </a:r>
            <a:r>
              <a:rPr lang="en-GB" altLang="zh-CN" dirty="0">
                <a:solidFill>
                  <a:srgbClr val="073E87"/>
                </a:solidFill>
              </a:rPr>
              <a:t> </a:t>
            </a:r>
          </a:p>
          <a:p>
            <a:pPr lvl="1">
              <a:lnSpc>
                <a:spcPct val="113000"/>
              </a:lnSpc>
              <a:buClr>
                <a:srgbClr val="31B6FD"/>
              </a:buCl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</a:pPr>
            <a:r>
              <a:rPr lang="en-GB" altLang="zh-CN" sz="1700" dirty="0">
                <a:solidFill>
                  <a:srgbClr val="073E87"/>
                </a:solidFill>
              </a:rPr>
              <a:t>unique</a:t>
            </a:r>
          </a:p>
          <a:p>
            <a:pPr lvl="1">
              <a:lnSpc>
                <a:spcPct val="113000"/>
              </a:lnSpc>
              <a:buClr>
                <a:srgbClr val="31B6FD"/>
              </a:buClr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</a:pPr>
            <a:r>
              <a:rPr lang="en-GB" altLang="zh-CN" sz="1700" dirty="0">
                <a:solidFill>
                  <a:srgbClr val="073E87"/>
                </a:solidFill>
              </a:rPr>
              <a:t>recycled </a:t>
            </a:r>
          </a:p>
          <a:p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SDR Device Cmd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5816" y="1988840"/>
            <a:ext cx="5784158" cy="4513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148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457200" y="1591056"/>
            <a:ext cx="8474277" cy="4535107"/>
          </a:xfrm>
        </p:spPr>
        <p:txBody>
          <a:bodyPr/>
          <a:lstStyle/>
          <a:p>
            <a:r>
              <a:rPr lang="en-US" altLang="zh-CN" sz="2000" dirty="0"/>
              <a:t>Get SDR Repository Info Command</a:t>
            </a:r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en-US" altLang="zh-CN" sz="2000" dirty="0" smtClean="0"/>
              <a:t>Get SDR Command</a:t>
            </a:r>
            <a:endParaRPr lang="zh-CN" altLang="en-US" sz="2000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SDR Device Cmd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3265" y="1916832"/>
            <a:ext cx="5151566" cy="146926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8862" y="3386095"/>
            <a:ext cx="5151566" cy="223742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1" y="4437112"/>
            <a:ext cx="4402832" cy="1927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802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72067" y="1412776"/>
            <a:ext cx="7804389" cy="5328592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u"/>
            </a:pPr>
            <a:endParaRPr lang="en-US" altLang="zh-CN" sz="2000" dirty="0" smtClean="0"/>
          </a:p>
          <a:p>
            <a:pPr>
              <a:buFont typeface="Wingdings" pitchFamily="2" charset="2"/>
              <a:buChar char="u"/>
            </a:pPr>
            <a:r>
              <a:rPr lang="en-US" altLang="zh-CN" sz="2000" dirty="0" smtClean="0"/>
              <a:t>S/E</a:t>
            </a:r>
            <a:endParaRPr lang="zh-CN" altLang="en-US" sz="2000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251520" y="338328"/>
            <a:ext cx="8640960" cy="1252728"/>
          </a:xfrm>
        </p:spPr>
        <p:txBody>
          <a:bodyPr>
            <a:normAutofit/>
          </a:bodyPr>
          <a:lstStyle/>
          <a:p>
            <a:r>
              <a:rPr lang="en-US" altLang="zh-CN" b="1" dirty="0" smtClean="0">
                <a:solidFill>
                  <a:schemeClr val="bg1"/>
                </a:solidFill>
              </a:rPr>
              <a:t>Sensor Device Cmd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2291134"/>
            <a:ext cx="6696744" cy="399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380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411163" y="1124744"/>
            <a:ext cx="7869238" cy="5001419"/>
          </a:xfrm>
        </p:spPr>
        <p:txBody>
          <a:bodyPr/>
          <a:lstStyle/>
          <a:p>
            <a:pPr marL="0" indent="0">
              <a:buNone/>
            </a:pPr>
            <a:endParaRPr lang="en-US" altLang="zh-CN" sz="2000" dirty="0" smtClean="0"/>
          </a:p>
          <a:p>
            <a:pPr lvl="0">
              <a:buClr>
                <a:srgbClr val="31B6FD"/>
              </a:buClr>
            </a:pPr>
            <a:r>
              <a:rPr lang="en-US" altLang="zh-CN" sz="2000" dirty="0" smtClean="0">
                <a:solidFill>
                  <a:srgbClr val="073E87"/>
                </a:solidFill>
              </a:rPr>
              <a:t>Get sensor thresholds</a:t>
            </a: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prstClr val="white"/>
                </a:solidFill>
              </a:rPr>
              <a:t>Sensor Device Cmd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799" y="1864051"/>
            <a:ext cx="5930400" cy="151216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860" y="3376219"/>
            <a:ext cx="7065532" cy="350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718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691280" y="2132856"/>
            <a:ext cx="7408333" cy="3450696"/>
          </a:xfrm>
        </p:spPr>
        <p:txBody>
          <a:bodyPr/>
          <a:lstStyle/>
          <a:p>
            <a:r>
              <a:rPr lang="en-US" altLang="zh-CN" dirty="0" smtClean="0"/>
              <a:t>Get Device SDR </a:t>
            </a:r>
            <a:r>
              <a:rPr lang="zh-CN" altLang="en-US" dirty="0"/>
              <a:t> </a:t>
            </a:r>
            <a:r>
              <a:rPr lang="en-US" altLang="zh-CN" dirty="0" smtClean="0"/>
              <a:t>&amp; Get SDR</a:t>
            </a: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prstClr val="white"/>
                </a:solidFill>
              </a:rPr>
              <a:t>Sensor Device Cmd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557" y="2636912"/>
            <a:ext cx="6401778" cy="25856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816264" y="5372625"/>
            <a:ext cx="74168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altLang="zh-CN" sz="2000" dirty="0" smtClean="0">
              <a:solidFill>
                <a:srgbClr val="073E87"/>
              </a:solidFill>
            </a:endParaRPr>
          </a:p>
          <a:p>
            <a:pPr lvl="0"/>
            <a:r>
              <a:rPr lang="en-US" altLang="zh-CN" sz="2000" dirty="0" smtClean="0">
                <a:solidFill>
                  <a:srgbClr val="073E87"/>
                </a:solidFill>
              </a:rPr>
              <a:t>Same Response Data </a:t>
            </a:r>
            <a:endParaRPr lang="en-US" altLang="zh-CN" sz="2000" dirty="0">
              <a:solidFill>
                <a:srgbClr val="073E8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1377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67833" y="1916832"/>
            <a:ext cx="7408333" cy="3450696"/>
          </a:xfrm>
        </p:spPr>
        <p:txBody>
          <a:bodyPr/>
          <a:lstStyle/>
          <a:p>
            <a:r>
              <a:rPr lang="en-US" altLang="zh-CN" dirty="0" smtClean="0"/>
              <a:t>Get sensor reading factors</a:t>
            </a:r>
          </a:p>
          <a:p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prstClr val="white"/>
                </a:solidFill>
              </a:rPr>
              <a:t>Sensor Device Cmd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036" y="2566966"/>
            <a:ext cx="6460182" cy="47853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3126842"/>
            <a:ext cx="5760640" cy="2657652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142400" y="5901898"/>
            <a:ext cx="775007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>
                <a:solidFill>
                  <a:srgbClr val="073E87"/>
                </a:solidFill>
              </a:rPr>
              <a:t>Intelligent Platform Management interface Specification v2.0 </a:t>
            </a:r>
          </a:p>
          <a:p>
            <a:r>
              <a:rPr lang="en-US" altLang="zh-CN" sz="2000" smtClean="0">
                <a:solidFill>
                  <a:srgbClr val="073E87"/>
                </a:solidFill>
              </a:rPr>
              <a:t>----------Appendix </a:t>
            </a:r>
            <a:r>
              <a:rPr lang="en-US" altLang="zh-CN" sz="2000" dirty="0" smtClean="0">
                <a:solidFill>
                  <a:srgbClr val="073E87"/>
                </a:solidFill>
              </a:rPr>
              <a:t>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249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Avocent IDE</a:t>
            </a:r>
            <a:endParaRPr lang="zh-CN" altLang="en-US" dirty="0"/>
          </a:p>
        </p:txBody>
      </p:sp>
      <p:pic>
        <p:nvPicPr>
          <p:cNvPr id="8" name="内容占位符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492896"/>
            <a:ext cx="7948934" cy="399450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57200" y="1916832"/>
            <a:ext cx="4114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320" lvl="0" indent="-274320">
              <a:spcBef>
                <a:spcPct val="20000"/>
              </a:spcBef>
              <a:buClr>
                <a:srgbClr val="31B6FD"/>
              </a:buClr>
              <a:buSzPct val="100000"/>
              <a:buFont typeface="Symbol" pitchFamily="18" charset="2"/>
              <a:buChar char=""/>
            </a:pPr>
            <a:r>
              <a:rPr lang="en-US" altLang="zh-CN" sz="2800" dirty="0" smtClean="0">
                <a:solidFill>
                  <a:srgbClr val="073E87"/>
                </a:solidFill>
              </a:rPr>
              <a:t>Tablemaker</a:t>
            </a:r>
            <a:endParaRPr lang="en-US" altLang="zh-CN" sz="2800" dirty="0">
              <a:solidFill>
                <a:srgbClr val="073E8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3643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1029845" y="2636912"/>
            <a:ext cx="7084310" cy="3810736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  <a:buFont typeface="Wingdings" pitchFamily="2" charset="2"/>
              <a:buChar char="u"/>
            </a:pPr>
            <a:r>
              <a:rPr lang="zh-CN" altLang="en-US" sz="2000" dirty="0" smtClean="0"/>
              <a:t>所</a:t>
            </a:r>
            <a:r>
              <a:rPr lang="zh-CN" altLang="en-US" sz="2000" dirty="0"/>
              <a:t>谓硬件监控即是在</a:t>
            </a:r>
            <a:r>
              <a:rPr lang="en-US" altLang="zh-CN" sz="2000" dirty="0"/>
              <a:t>PC</a:t>
            </a:r>
            <a:r>
              <a:rPr lang="zh-CN" altLang="en-US" sz="2000" dirty="0"/>
              <a:t>机內设置各种传感</a:t>
            </a:r>
            <a:r>
              <a:rPr lang="zh-CN" altLang="en-US" sz="2000" dirty="0" smtClean="0"/>
              <a:t>器</a:t>
            </a:r>
            <a:r>
              <a:rPr lang="zh-CN" altLang="en-US" sz="2000" dirty="0"/>
              <a:t>（</a:t>
            </a:r>
            <a:r>
              <a:rPr lang="en-US" altLang="zh-CN" sz="2000" dirty="0" smtClean="0"/>
              <a:t>Sensor</a:t>
            </a:r>
            <a:r>
              <a:rPr lang="zh-CN" altLang="en-US" sz="2000" dirty="0" smtClean="0"/>
              <a:t>），</a:t>
            </a:r>
            <a:r>
              <a:rPr lang="zh-CN" altLang="en-US" sz="2000" dirty="0"/>
              <a:t>包括在</a:t>
            </a:r>
            <a:r>
              <a:rPr lang="en-US" altLang="zh-CN" sz="2000" dirty="0"/>
              <a:t>CPU</a:t>
            </a:r>
            <a:r>
              <a:rPr lang="zh-CN" altLang="en-US" sz="2000" dirty="0"/>
              <a:t>、主机板上设置温</a:t>
            </a:r>
            <a:r>
              <a:rPr lang="zh-CN" altLang="en-US" sz="2000" dirty="0" smtClean="0"/>
              <a:t>度传</a:t>
            </a:r>
            <a:r>
              <a:rPr lang="zh-CN" altLang="en-US" sz="2000" dirty="0"/>
              <a:t>感</a:t>
            </a:r>
            <a:r>
              <a:rPr lang="zh-CN" altLang="en-US" sz="2000" dirty="0" smtClean="0"/>
              <a:t>器</a:t>
            </a:r>
            <a:r>
              <a:rPr lang="zh-CN" altLang="en-US" sz="2000" dirty="0"/>
              <a:t>（</a:t>
            </a:r>
            <a:r>
              <a:rPr lang="en-US" altLang="zh-CN" sz="2000" dirty="0" smtClean="0"/>
              <a:t>Temperature</a:t>
            </a:r>
            <a:r>
              <a:rPr lang="zh-CN" altLang="en-US" sz="2000" dirty="0"/>
              <a:t>）</a:t>
            </a:r>
            <a:r>
              <a:rPr lang="zh-CN" altLang="en-US" sz="2000" dirty="0" smtClean="0"/>
              <a:t>，</a:t>
            </a:r>
            <a:r>
              <a:rPr lang="zh-CN" altLang="en-US" sz="2000" dirty="0"/>
              <a:t>为风扇设置转速感应</a:t>
            </a:r>
            <a:r>
              <a:rPr lang="zh-CN" altLang="en-US" sz="2000" dirty="0" smtClean="0"/>
              <a:t>器（</a:t>
            </a:r>
            <a:r>
              <a:rPr lang="en-US" altLang="zh-CN" sz="2000" dirty="0" smtClean="0"/>
              <a:t>Fan</a:t>
            </a:r>
            <a:r>
              <a:rPr lang="zh-CN" altLang="en-US" sz="2000" dirty="0" smtClean="0"/>
              <a:t>），</a:t>
            </a:r>
            <a:r>
              <a:rPr lang="zh-CN" altLang="en-US" sz="2000" dirty="0"/>
              <a:t>在供电线路上设置电压的量测</a:t>
            </a:r>
            <a:r>
              <a:rPr lang="zh-CN" altLang="en-US" sz="2000" dirty="0" smtClean="0"/>
              <a:t>器</a:t>
            </a:r>
            <a:r>
              <a:rPr lang="zh-CN" altLang="en-US" sz="2000" dirty="0"/>
              <a:t>（</a:t>
            </a:r>
            <a:r>
              <a:rPr lang="en-US" altLang="zh-CN" sz="2000" dirty="0" smtClean="0"/>
              <a:t>Voltage</a:t>
            </a:r>
            <a:r>
              <a:rPr lang="zh-CN" altLang="en-US" sz="2000" dirty="0" smtClean="0"/>
              <a:t>），</a:t>
            </a:r>
            <a:r>
              <a:rPr lang="zh-CN" altLang="en-US" sz="2000" dirty="0"/>
              <a:t>以及在机壳上设置触动开关，一旦有未经网管人员允许的掀盖动作，就会向专业咨询人员发出警讯以便及时处理，同时其他的监控指数一旦出现偏差（如温度过高、转速过慢等）也一样会发讯通知。</a:t>
            </a:r>
            <a:endParaRPr lang="en-US" altLang="zh-CN" sz="2000" dirty="0"/>
          </a:p>
          <a:p>
            <a:pPr marL="0" indent="0">
              <a:lnSpc>
                <a:spcPct val="90000"/>
              </a:lnSpc>
              <a:buNone/>
            </a:pPr>
            <a:endParaRPr lang="en-US" altLang="zh-CN" sz="2000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 </a:t>
            </a:r>
            <a:endParaRPr lang="zh-CN" altLang="en-US" dirty="0"/>
          </a:p>
        </p:txBody>
      </p:sp>
      <p:sp>
        <p:nvSpPr>
          <p:cNvPr id="4" name="标题 2"/>
          <p:cNvSpPr txBox="1">
            <a:spLocks/>
          </p:cNvSpPr>
          <p:nvPr/>
        </p:nvSpPr>
        <p:spPr>
          <a:xfrm>
            <a:off x="457200" y="342034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dirty="0" smtClean="0"/>
              <a:t>Introduction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5646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1897" y="2378497"/>
            <a:ext cx="7340206" cy="4209331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Avocent </a:t>
            </a:r>
            <a:r>
              <a:rPr lang="en-US" altLang="zh-CN" dirty="0" smtClean="0"/>
              <a:t>IDE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683568" y="1340768"/>
            <a:ext cx="4320480" cy="576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666027" y="1753944"/>
            <a:ext cx="3816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320" lvl="0" indent="-274320">
              <a:spcBef>
                <a:spcPct val="20000"/>
              </a:spcBef>
              <a:buClr>
                <a:srgbClr val="31B6FD"/>
              </a:buClr>
              <a:buSzPct val="100000"/>
              <a:buFont typeface="Symbol" pitchFamily="18" charset="2"/>
              <a:buChar char=""/>
            </a:pPr>
            <a:r>
              <a:rPr lang="en-US" altLang="zh-CN" sz="2400" b="1" dirty="0" smtClean="0">
                <a:solidFill>
                  <a:srgbClr val="073E87"/>
                </a:solidFill>
              </a:rPr>
              <a:t>Tablemaker SDR</a:t>
            </a:r>
            <a:endParaRPr lang="en-US" altLang="zh-CN" sz="2400" b="1" dirty="0">
              <a:solidFill>
                <a:srgbClr val="073E8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29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2420888"/>
            <a:ext cx="7609293" cy="4265020"/>
          </a:xfr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AMI IDE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464096" y="1775139"/>
            <a:ext cx="576064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320" lvl="0" indent="-274320">
              <a:spcBef>
                <a:spcPct val="20000"/>
              </a:spcBef>
              <a:buClr>
                <a:srgbClr val="31B6FD"/>
              </a:buClr>
              <a:buSzPct val="100000"/>
              <a:buFont typeface="Symbol" pitchFamily="18" charset="2"/>
              <a:buChar char=""/>
            </a:pPr>
            <a:r>
              <a:rPr lang="en-US" altLang="zh-CN" sz="2500" b="1" dirty="0" smtClean="0">
                <a:solidFill>
                  <a:srgbClr val="073E87"/>
                </a:solidFill>
              </a:rPr>
              <a:t>MDS</a:t>
            </a:r>
            <a:r>
              <a:rPr lang="zh-CN" altLang="en-US" sz="2500" b="1" dirty="0" smtClean="0">
                <a:solidFill>
                  <a:srgbClr val="073E87"/>
                </a:solidFill>
              </a:rPr>
              <a:t>（</a:t>
            </a:r>
            <a:r>
              <a:rPr lang="en-US" altLang="zh-CN" sz="2500" b="1" dirty="0" smtClean="0">
                <a:solidFill>
                  <a:srgbClr val="073E87"/>
                </a:solidFill>
              </a:rPr>
              <a:t>MegaRAC Development Studio</a:t>
            </a:r>
            <a:r>
              <a:rPr lang="zh-CN" altLang="en-US" sz="2500" b="1" dirty="0" smtClean="0">
                <a:solidFill>
                  <a:srgbClr val="073E87"/>
                </a:solidFill>
              </a:rPr>
              <a:t>）</a:t>
            </a:r>
            <a:endParaRPr lang="en-US" altLang="zh-CN" sz="2500" b="1" dirty="0">
              <a:solidFill>
                <a:srgbClr val="073E8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2795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altLang="zh-CN" dirty="0" smtClean="0"/>
                  <a:t>Voltage Sensor Method</a:t>
                </a:r>
              </a:p>
              <a:p>
                <a:endParaRPr lang="en-US" altLang="zh-CN" dirty="0"/>
              </a:p>
              <a:p>
                <a:endParaRPr lang="en-US" altLang="zh-CN" dirty="0" smtClean="0"/>
              </a:p>
              <a:p>
                <a:endParaRPr lang="en-US" altLang="zh-CN" dirty="0"/>
              </a:p>
              <a:p>
                <a:endParaRPr lang="en-US" altLang="zh-CN" dirty="0" smtClean="0"/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𝑉𝑅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=(</m:t>
                    </m:r>
                    <m:f>
                      <m:f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dirty="0" smtClean="0"/>
                  <a:t>*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255</m:t>
                        </m:r>
                      </m:num>
                      <m:den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2.5</m:t>
                        </m:r>
                      </m:den>
                    </m:f>
                  </m:oMath>
                </a14:m>
                <a:endParaRPr lang="en-US" altLang="zh-CN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2.5</m:t>
                            </m:r>
                          </m:num>
                          <m:den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255</m:t>
                            </m:r>
                          </m:den>
                        </m:f>
                        <m:f>
                          <m:f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altLang="zh-CN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den>
                        </m:f>
                        <m:r>
                          <m:rPr>
                            <m:sty m:val="p"/>
                          </m:rPr>
                          <a:rPr lang="en-US" altLang="zh-CN" b="0" i="0" smtClean="0">
                            <a:latin typeface="Cambria Math" panose="02040503050406030204" pitchFamily="18" charset="0"/>
                          </a:rPr>
                          <m:t>VR</m:t>
                        </m:r>
                      </m:e>
                    </m:d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sSub>
                      <m:sSubPr>
                        <m:ctrlPr>
                          <a:rPr lang="en-US" altLang="zh-CN" i="1">
                            <a:solidFill>
                              <a:srgbClr val="073E8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solidFill>
                              <a:srgbClr val="073E87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CN" i="1">
                            <a:solidFill>
                              <a:srgbClr val="073E87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US" altLang="zh-CN" dirty="0" smtClean="0"/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2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17" t="-300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Factor </a:t>
            </a:r>
            <a:r>
              <a:rPr lang="en-US" altLang="zh-CN" dirty="0" smtClean="0"/>
              <a:t>Calculation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6056" y="2060848"/>
            <a:ext cx="3312368" cy="2662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9109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Factor </a:t>
            </a:r>
            <a:r>
              <a:rPr lang="en-US" altLang="zh-CN" dirty="0" smtClean="0"/>
              <a:t>Calculate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内容占位符 4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endParaRPr lang="en-US" altLang="zh-CN" dirty="0" smtClean="0"/>
              </a:p>
              <a:p>
                <a:endParaRPr lang="en-US" altLang="zh-CN" dirty="0"/>
              </a:p>
              <a:p>
                <a:endParaRPr lang="en-US" altLang="zh-CN" dirty="0" smtClean="0"/>
              </a:p>
              <a:p>
                <a:endParaRPr lang="en-US" altLang="zh-CN" dirty="0"/>
              </a:p>
              <a:p>
                <a:endParaRPr lang="en-US" altLang="zh-CN" dirty="0" smtClean="0"/>
              </a:p>
              <a:p>
                <a:endParaRPr lang="en-US" altLang="zh-CN" i="1" dirty="0" smtClean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2.5</m:t>
                            </m:r>
                          </m:num>
                          <m:den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255</m:t>
                            </m:r>
                          </m:den>
                        </m:f>
                        <m:f>
                          <m:f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den>
                        </m:f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VR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  <m:sSub>
                      <m:sSubPr>
                        <m:ctrlPr>
                          <a:rPr lang="en-US" altLang="zh-CN" i="1">
                            <a:solidFill>
                              <a:srgbClr val="073E8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solidFill>
                              <a:srgbClr val="073E87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altLang="zh-CN" i="1">
                            <a:solidFill>
                              <a:srgbClr val="073E87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b="0" i="0" smtClean="0">
                        <a:solidFill>
                          <a:srgbClr val="073E87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2.5</m:t>
                            </m:r>
                          </m:num>
                          <m:den>
                            <m:r>
                              <a:rPr lang="en-US" altLang="zh-CN" i="1">
                                <a:latin typeface="Cambria Math" panose="02040503050406030204" pitchFamily="18" charset="0"/>
                              </a:rPr>
                              <m:t>255</m:t>
                            </m:r>
                          </m:den>
                        </m:f>
                        <m:f>
                          <m:fPr>
                            <m:ctrlPr>
                              <a:rPr lang="en-US" altLang="zh-C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10+1.8</m:t>
                            </m:r>
                          </m:num>
                          <m:den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1.8</m:t>
                            </m:r>
                          </m:den>
                        </m:f>
                        <m:r>
                          <m:rPr>
                            <m:sty m:val="p"/>
                          </m:rPr>
                          <a:rPr lang="en-US" altLang="zh-CN">
                            <a:latin typeface="Cambria Math" panose="02040503050406030204" pitchFamily="18" charset="0"/>
                          </a:rPr>
                          <m:t>VR</m:t>
                        </m:r>
                      </m:e>
                    </m:d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=64∗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−3</m:t>
                        </m:r>
                      </m:sup>
                    </m:sSup>
                  </m:oMath>
                </a14:m>
                <a:r>
                  <a:rPr lang="en-US" altLang="zh-CN" dirty="0" smtClean="0"/>
                  <a:t>X</a:t>
                </a:r>
              </a:p>
              <a:p>
                <a:pPr marL="0" indent="0">
                  <a:buNone/>
                </a:pPr>
                <a:r>
                  <a:rPr lang="en-US" altLang="zh-CN" dirty="0" smtClean="0"/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5" name="内容占位符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r="-10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1700808"/>
            <a:ext cx="5760640" cy="3220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989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3607" y="2708920"/>
            <a:ext cx="7133421" cy="3312368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Factor </a:t>
            </a:r>
            <a:r>
              <a:rPr lang="en-US" altLang="zh-CN" dirty="0" smtClean="0"/>
              <a:t>Calculate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490053" y="2060848"/>
            <a:ext cx="66247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320" lvl="0" indent="-274320">
              <a:spcBef>
                <a:spcPct val="20000"/>
              </a:spcBef>
              <a:buClr>
                <a:srgbClr val="31B6FD"/>
              </a:buClr>
              <a:buSzPct val="100000"/>
              <a:buFont typeface="Symbol" pitchFamily="18" charset="2"/>
              <a:buChar char=""/>
            </a:pPr>
            <a:r>
              <a:rPr lang="en-US" altLang="zh-CN" sz="2400" dirty="0" smtClean="0">
                <a:solidFill>
                  <a:srgbClr val="073E87"/>
                </a:solidFill>
              </a:rPr>
              <a:t>Sensor Reading Conversion Formula</a:t>
            </a:r>
          </a:p>
        </p:txBody>
      </p:sp>
    </p:spTree>
    <p:extLst>
      <p:ext uri="{BB962C8B-B14F-4D97-AF65-F5344CB8AC3E}">
        <p14:creationId xmlns:p14="http://schemas.microsoft.com/office/powerpoint/2010/main" val="2049119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1043608" y="3212976"/>
            <a:ext cx="7408333" cy="345069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8000" dirty="0" smtClean="0"/>
              <a:t>Thanks </a:t>
            </a:r>
            <a:endParaRPr lang="zh-CN" altLang="en-US" sz="8000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>
                <a:solidFill>
                  <a:prstClr val="white"/>
                </a:solidFill>
              </a:rPr>
              <a:t> 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8160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79978" y="1988840"/>
            <a:ext cx="8728216" cy="1080120"/>
          </a:xfrm>
        </p:spPr>
        <p:txBody>
          <a:bodyPr>
            <a:noAutofit/>
          </a:bodyPr>
          <a:lstStyle/>
          <a:p>
            <a:pPr marL="457200" lvl="1" indent="-342900" defTabSz="114300">
              <a:buFont typeface="Wingdings" pitchFamily="2" charset="2"/>
              <a:buChar char="u"/>
            </a:pPr>
            <a:r>
              <a:rPr lang="zh-CN" altLang="zh-CN" sz="2000" dirty="0" smtClean="0"/>
              <a:t>在</a:t>
            </a:r>
            <a:r>
              <a:rPr lang="en-US" altLang="zh-CN" sz="2000" dirty="0" smtClean="0"/>
              <a:t>IPMI</a:t>
            </a:r>
            <a:r>
              <a:rPr lang="zh-CN" altLang="en-US" sz="2000" dirty="0"/>
              <a:t> （</a:t>
            </a:r>
            <a:r>
              <a:rPr lang="en-US" altLang="zh-CN" sz="2000" dirty="0"/>
              <a:t>Intelligent Platform Management Interface</a:t>
            </a:r>
            <a:r>
              <a:rPr lang="zh-CN" altLang="en-US" sz="2000" dirty="0"/>
              <a:t>）</a:t>
            </a:r>
            <a:r>
              <a:rPr lang="zh-CN" altLang="zh-CN" sz="2000" dirty="0" smtClean="0"/>
              <a:t>管</a:t>
            </a:r>
            <a:r>
              <a:rPr lang="zh-CN" altLang="zh-CN" sz="2000" dirty="0"/>
              <a:t>理平台中</a:t>
            </a:r>
            <a:r>
              <a:rPr lang="en-US" altLang="zh-CN" sz="2000" dirty="0"/>
              <a:t>, BMC</a:t>
            </a:r>
            <a:r>
              <a:rPr lang="zh-CN" altLang="zh-CN" sz="2000" dirty="0"/>
              <a:t>（</a:t>
            </a:r>
            <a:r>
              <a:rPr lang="en-US" altLang="zh-CN" sz="2000" dirty="0"/>
              <a:t>Baseboard Management Controller, </a:t>
            </a:r>
            <a:r>
              <a:rPr lang="zh-CN" altLang="zh-CN" sz="2000" dirty="0"/>
              <a:t>因为多集成于主板而得名）是核心控制器，系统管理软件对各个被管理器件的管理，都是通过与</a:t>
            </a:r>
            <a:r>
              <a:rPr lang="en-US" altLang="zh-CN" sz="2000" dirty="0"/>
              <a:t>BMC</a:t>
            </a:r>
            <a:r>
              <a:rPr lang="zh-CN" altLang="zh-CN" sz="2000" dirty="0"/>
              <a:t>通信来实现的。</a:t>
            </a:r>
          </a:p>
          <a:p>
            <a:pPr marL="457200" lvl="1" indent="-342900" defTabSz="114300">
              <a:buFont typeface="Wingdings" pitchFamily="2" charset="2"/>
              <a:buChar char="u"/>
            </a:pPr>
            <a:endParaRPr lang="en-US" altLang="zh-CN" sz="2000" dirty="0">
              <a:solidFill>
                <a:srgbClr val="0070C0"/>
              </a:solidFill>
              <a:ea typeface="新細明體" pitchFamily="18" charset="-12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313221" y="298258"/>
            <a:ext cx="8229600" cy="1252728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 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2924944"/>
            <a:ext cx="5616698" cy="3816424"/>
          </a:xfrm>
          <a:prstGeom prst="rect">
            <a:avLst/>
          </a:prstGeom>
        </p:spPr>
      </p:pic>
      <p:sp>
        <p:nvSpPr>
          <p:cNvPr id="7" name="标题 2"/>
          <p:cNvSpPr txBox="1">
            <a:spLocks/>
          </p:cNvSpPr>
          <p:nvPr/>
        </p:nvSpPr>
        <p:spPr>
          <a:xfrm>
            <a:off x="313221" y="431312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mtClean="0"/>
              <a:t> </a:t>
            </a:r>
            <a:endParaRPr lang="zh-CN" altLang="en-US" dirty="0"/>
          </a:p>
        </p:txBody>
      </p:sp>
      <p:sp>
        <p:nvSpPr>
          <p:cNvPr id="8" name="标题 2"/>
          <p:cNvSpPr txBox="1">
            <a:spLocks/>
          </p:cNvSpPr>
          <p:nvPr/>
        </p:nvSpPr>
        <p:spPr>
          <a:xfrm>
            <a:off x="578594" y="530129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dirty="0" smtClean="0"/>
              <a:t>Introduction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7362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179512" y="2492896"/>
            <a:ext cx="8812502" cy="4248472"/>
          </a:xfrm>
        </p:spPr>
        <p:txBody>
          <a:bodyPr>
            <a:normAutofit/>
          </a:bodyPr>
          <a:lstStyle/>
          <a:p>
            <a:pPr marL="457200" lvl="1" indent="-342900" defTabSz="114300">
              <a:buFont typeface="Wingdings" pitchFamily="2" charset="2"/>
              <a:buChar char="u"/>
            </a:pPr>
            <a:r>
              <a:rPr lang="zh-CN" altLang="zh-CN" sz="2000" dirty="0" smtClean="0"/>
              <a:t>在</a:t>
            </a:r>
            <a:r>
              <a:rPr lang="en-US" altLang="zh-CN" sz="2000" dirty="0"/>
              <a:t>IPMB</a:t>
            </a:r>
            <a:r>
              <a:rPr lang="zh-CN" altLang="zh-CN" sz="2000" dirty="0"/>
              <a:t>（</a:t>
            </a:r>
            <a:r>
              <a:rPr lang="en-US" altLang="zh-CN" sz="2000" dirty="0"/>
              <a:t>Intelligent Platform Management Bus</a:t>
            </a:r>
            <a:r>
              <a:rPr lang="zh-CN" altLang="zh-CN" sz="2000" dirty="0"/>
              <a:t>）总线上连接着各个管理控制器，分别执行不同功能。</a:t>
            </a:r>
            <a:r>
              <a:rPr lang="en-US" altLang="zh-CN" sz="2000" dirty="0"/>
              <a:t>IPMB</a:t>
            </a:r>
            <a:r>
              <a:rPr lang="zh-CN" altLang="zh-CN" sz="2000" dirty="0"/>
              <a:t>总线上还连接着一些</a:t>
            </a:r>
            <a:r>
              <a:rPr lang="en-US" altLang="zh-CN" sz="2000" dirty="0"/>
              <a:t>I2C</a:t>
            </a:r>
            <a:r>
              <a:rPr lang="zh-CN" altLang="zh-CN" sz="2000" dirty="0"/>
              <a:t>器件，用来作为传感器的接口，让系统管理软件能够通过</a:t>
            </a:r>
            <a:r>
              <a:rPr lang="en-US" altLang="zh-CN" sz="2000" dirty="0"/>
              <a:t>IPMB</a:t>
            </a:r>
            <a:r>
              <a:rPr lang="zh-CN" altLang="zh-CN" sz="2000" dirty="0"/>
              <a:t>来读取传感器的数据。同时，这些传感器的具体配置信息，如告警门限、事件触发是否允许等配置都保存在一组名为</a:t>
            </a:r>
            <a:r>
              <a:rPr lang="en-US" altLang="zh-CN" sz="2000" dirty="0"/>
              <a:t>SDR</a:t>
            </a:r>
            <a:r>
              <a:rPr lang="zh-CN" altLang="zh-CN" sz="2000" dirty="0"/>
              <a:t>（</a:t>
            </a:r>
            <a:r>
              <a:rPr lang="en-US" altLang="zh-CN" sz="2000" dirty="0"/>
              <a:t>Sensor Data Record</a:t>
            </a:r>
            <a:r>
              <a:rPr lang="zh-CN" altLang="zh-CN" sz="2000" dirty="0"/>
              <a:t>）的数据里面。而传感器产生的告警事件则保存在一组叫做</a:t>
            </a:r>
            <a:r>
              <a:rPr lang="en-US" altLang="zh-CN" sz="2000" dirty="0"/>
              <a:t>SEL</a:t>
            </a:r>
            <a:r>
              <a:rPr lang="zh-CN" altLang="zh-CN" sz="2000" dirty="0"/>
              <a:t>（</a:t>
            </a:r>
            <a:r>
              <a:rPr lang="en-US" altLang="zh-CN" sz="2000" dirty="0" smtClean="0"/>
              <a:t>System Event </a:t>
            </a:r>
            <a:r>
              <a:rPr lang="en-US" altLang="zh-CN" sz="2000" dirty="0"/>
              <a:t>Log</a:t>
            </a:r>
            <a:r>
              <a:rPr lang="zh-CN" altLang="zh-CN" sz="2000" dirty="0"/>
              <a:t>）的数据里面。在</a:t>
            </a:r>
            <a:r>
              <a:rPr lang="en-US" altLang="zh-CN" sz="2000" dirty="0"/>
              <a:t>IPMB</a:t>
            </a:r>
            <a:r>
              <a:rPr lang="zh-CN" altLang="zh-CN" sz="2000" dirty="0"/>
              <a:t>总线上，连接着一个</a:t>
            </a:r>
            <a:r>
              <a:rPr lang="en-US" altLang="zh-CN" sz="2000" dirty="0"/>
              <a:t>ICMB</a:t>
            </a:r>
            <a:r>
              <a:rPr lang="zh-CN" altLang="zh-CN" sz="2000" dirty="0" smtClean="0"/>
              <a:t>（</a:t>
            </a:r>
            <a:r>
              <a:rPr lang="en-US" altLang="zh-CN" sz="2000" dirty="0" smtClean="0"/>
              <a:t>Intelligent </a:t>
            </a:r>
            <a:r>
              <a:rPr lang="en-US" altLang="zh-CN" sz="2000" dirty="0"/>
              <a:t>Chassis Management Bus</a:t>
            </a:r>
            <a:r>
              <a:rPr lang="zh-CN" altLang="zh-CN" sz="2000" dirty="0"/>
              <a:t>）桥，通过</a:t>
            </a:r>
            <a:r>
              <a:rPr lang="en-US" altLang="zh-CN" sz="2000" dirty="0"/>
              <a:t>ICMB</a:t>
            </a:r>
            <a:r>
              <a:rPr lang="zh-CN" altLang="zh-CN" sz="2000" dirty="0"/>
              <a:t>可以和远程的另一个管理平台通信。此外，在</a:t>
            </a:r>
            <a:r>
              <a:rPr lang="en-US" altLang="zh-CN" sz="2000" dirty="0"/>
              <a:t>IPMB</a:t>
            </a:r>
            <a:r>
              <a:rPr lang="zh-CN" altLang="zh-CN" sz="2000" dirty="0"/>
              <a:t>总线上，还可以外接其他的用户板，用来扩展</a:t>
            </a:r>
            <a:r>
              <a:rPr lang="en-US" altLang="zh-CN" sz="2000" dirty="0" smtClean="0"/>
              <a:t>IPMI </a:t>
            </a:r>
            <a:r>
              <a:rPr lang="zh-CN" altLang="en-US" sz="2000" dirty="0" smtClean="0"/>
              <a:t>（</a:t>
            </a:r>
            <a:r>
              <a:rPr lang="en-US" altLang="zh-CN" sz="2000" dirty="0" smtClean="0"/>
              <a:t>Intelligent </a:t>
            </a:r>
            <a:r>
              <a:rPr lang="en-US" altLang="zh-CN" sz="2000" dirty="0"/>
              <a:t>Platform Management </a:t>
            </a:r>
            <a:r>
              <a:rPr lang="en-US" altLang="zh-CN" sz="2000" dirty="0" smtClean="0"/>
              <a:t>Interface</a:t>
            </a:r>
            <a:r>
              <a:rPr lang="zh-CN" altLang="en-US" sz="2000" dirty="0" smtClean="0"/>
              <a:t>）</a:t>
            </a:r>
            <a:r>
              <a:rPr lang="zh-CN" altLang="zh-CN" sz="2000" dirty="0" smtClean="0"/>
              <a:t>管</a:t>
            </a:r>
            <a:r>
              <a:rPr lang="zh-CN" altLang="zh-CN" sz="2000" dirty="0"/>
              <a:t>理平台的功能</a:t>
            </a:r>
            <a:r>
              <a:rPr lang="zh-CN" altLang="zh-CN" sz="2000" dirty="0" smtClean="0"/>
              <a:t>。</a:t>
            </a:r>
            <a:endParaRPr lang="en-US" altLang="zh-CN" sz="2000" dirty="0" smtClean="0">
              <a:solidFill>
                <a:srgbClr val="0070C0"/>
              </a:solidFill>
              <a:ea typeface="新細明體" pitchFamily="18" charset="-120"/>
            </a:endParaRPr>
          </a:p>
          <a:p>
            <a:pPr marL="457200" indent="0">
              <a:lnSpc>
                <a:spcPct val="90000"/>
              </a:lnSpc>
              <a:buNone/>
            </a:pPr>
            <a:endParaRPr lang="en-US" altLang="zh-CN" sz="2000" dirty="0">
              <a:solidFill>
                <a:srgbClr val="0070C0"/>
              </a:solidFill>
              <a:ea typeface="新細明體" pitchFamily="18" charset="-12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79512" y="338328"/>
            <a:ext cx="8507288" cy="1252728"/>
          </a:xfrm>
        </p:spPr>
        <p:txBody>
          <a:bodyPr>
            <a:normAutofit/>
          </a:bodyPr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5" name="标题 2"/>
          <p:cNvSpPr txBox="1">
            <a:spLocks/>
          </p:cNvSpPr>
          <p:nvPr/>
        </p:nvSpPr>
        <p:spPr>
          <a:xfrm>
            <a:off x="457200" y="342034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dirty="0" smtClean="0"/>
              <a:t>Introduction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80983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79512" y="338328"/>
            <a:ext cx="8507288" cy="1252728"/>
          </a:xfrm>
        </p:spPr>
        <p:txBody>
          <a:bodyPr>
            <a:normAutofit/>
          </a:bodyPr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6" name="Shape 2"/>
          <p:cNvSpPr>
            <a:spLocks noGrp="1"/>
          </p:cNvSpPr>
          <p:nvPr/>
        </p:nvSpPr>
        <p:spPr bwMode="auto">
          <a:xfrm>
            <a:off x="382960" y="2276872"/>
            <a:ext cx="8100392" cy="38164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lvl1pPr marL="342900" indent="-342900" algn="l" defTabSz="-13873163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-13873163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defTabSz="-13873163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defTabSz="-13873163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defTabSz="-13873163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>
                    <a:alpha val="100000"/>
                  </a:schemeClr>
                </a:solidFill>
                <a:latin typeface="+mn-lt"/>
                <a:ea typeface="+mn-ea"/>
              </a:defRPr>
            </a:lvl6pPr>
            <a:lvl7pPr marL="2971800" indent="-228600" algn="l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>
                    <a:alpha val="100000"/>
                  </a:schemeClr>
                </a:solidFill>
                <a:latin typeface="+mn-lt"/>
                <a:ea typeface="+mn-ea"/>
              </a:defRPr>
            </a:lvl7pPr>
            <a:lvl8pPr marL="3429000" indent="-228600" algn="l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>
                    <a:alpha val="100000"/>
                  </a:schemeClr>
                </a:solidFill>
                <a:latin typeface="+mn-lt"/>
                <a:ea typeface="+mn-ea"/>
              </a:defRPr>
            </a:lvl8pPr>
            <a:lvl9pPr marL="3886200" indent="-228600" algn="l" fontAlgn="base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>
                    <a:alpha val="100000"/>
                  </a:schemeClr>
                </a:solidFill>
                <a:latin typeface="+mn-lt"/>
                <a:ea typeface="+mn-ea"/>
              </a:defRPr>
            </a:lvl9pPr>
          </a:lstStyle>
          <a:p>
            <a:pPr marL="114300" lvl="1" indent="0" defTabSz="114300">
              <a:buClr>
                <a:schemeClr val="tx1"/>
              </a:buClr>
              <a:buSzPct val="75000"/>
              <a:buNone/>
            </a:pPr>
            <a:endParaRPr lang="en-US" altLang="zh-TW" dirty="0" smtClean="0">
              <a:latin typeface="Arial" charset="0"/>
              <a:ea typeface="新細明體" pitchFamily="18" charset="-120"/>
            </a:endParaRPr>
          </a:p>
          <a:p>
            <a:pPr marL="457200" lvl="1" indent="-342900" defTabSz="114300" eaLnBrk="1" hangingPunct="1">
              <a:buClr>
                <a:schemeClr val="accent1"/>
              </a:buClr>
              <a:buSzPct val="100000"/>
              <a:buFont typeface="Wingdings" pitchFamily="2" charset="2"/>
              <a:buChar char="u"/>
            </a:pPr>
            <a:r>
              <a:rPr lang="zh-CN" altLang="en-US" dirty="0">
                <a:solidFill>
                  <a:srgbClr val="073E87"/>
                </a:solidFill>
              </a:rPr>
              <a:t>通过</a:t>
            </a:r>
            <a:r>
              <a:rPr lang="en-US" altLang="zh-CN" dirty="0">
                <a:solidFill>
                  <a:srgbClr val="073E87"/>
                </a:solidFill>
              </a:rPr>
              <a:t>BMC</a:t>
            </a:r>
            <a:r>
              <a:rPr lang="zh-CN" altLang="en-US" dirty="0">
                <a:solidFill>
                  <a:srgbClr val="073E87"/>
                </a:solidFill>
              </a:rPr>
              <a:t>芯片上的一对</a:t>
            </a:r>
            <a:r>
              <a:rPr lang="en-US" altLang="zh-CN" dirty="0">
                <a:solidFill>
                  <a:srgbClr val="073E87"/>
                </a:solidFill>
              </a:rPr>
              <a:t>SMBus</a:t>
            </a:r>
            <a:r>
              <a:rPr lang="zh-CN" altLang="en-US" dirty="0">
                <a:solidFill>
                  <a:srgbClr val="073E87"/>
                </a:solidFill>
              </a:rPr>
              <a:t>接口连接网络，用户可以通过网络访问实现对远程服务器接管的带外管理（</a:t>
            </a:r>
            <a:r>
              <a:rPr lang="en-US" altLang="zh-CN" dirty="0">
                <a:solidFill>
                  <a:srgbClr val="073E87"/>
                </a:solidFill>
              </a:rPr>
              <a:t>out-of-band</a:t>
            </a:r>
            <a:r>
              <a:rPr lang="zh-CN" altLang="en-US" dirty="0">
                <a:solidFill>
                  <a:srgbClr val="073E87"/>
                </a:solidFill>
              </a:rPr>
              <a:t>）功能。在远程服务器宕机的情况下，用户可以通过</a:t>
            </a:r>
            <a:r>
              <a:rPr lang="en-US" altLang="zh-CN" dirty="0">
                <a:solidFill>
                  <a:srgbClr val="073E87"/>
                </a:solidFill>
              </a:rPr>
              <a:t>SDR</a:t>
            </a:r>
            <a:r>
              <a:rPr lang="zh-CN" altLang="en-US" dirty="0">
                <a:solidFill>
                  <a:srgbClr val="073E87"/>
                </a:solidFill>
              </a:rPr>
              <a:t>，</a:t>
            </a:r>
            <a:r>
              <a:rPr lang="en-US" altLang="zh-CN" dirty="0">
                <a:solidFill>
                  <a:srgbClr val="073E87"/>
                </a:solidFill>
              </a:rPr>
              <a:t>SEL</a:t>
            </a:r>
            <a:r>
              <a:rPr lang="zh-CN" altLang="en-US" dirty="0">
                <a:solidFill>
                  <a:srgbClr val="073E87"/>
                </a:solidFill>
              </a:rPr>
              <a:t>数据，分析诊断故障原因</a:t>
            </a:r>
            <a:r>
              <a:rPr lang="zh-CN" altLang="en-US" dirty="0" smtClean="0">
                <a:solidFill>
                  <a:srgbClr val="073E87"/>
                </a:solidFill>
              </a:rPr>
              <a:t>。</a:t>
            </a:r>
            <a:endParaRPr lang="en-US" altLang="zh-CN" dirty="0" smtClean="0">
              <a:solidFill>
                <a:srgbClr val="073E87"/>
              </a:solidFill>
            </a:endParaRPr>
          </a:p>
          <a:p>
            <a:pPr marL="457200" lvl="1" indent="-342900" defTabSz="114300" eaLnBrk="1" hangingPunct="1">
              <a:buClr>
                <a:schemeClr val="accent1"/>
              </a:buClr>
              <a:buSzPct val="100000"/>
              <a:buFont typeface="Wingdings" pitchFamily="2" charset="2"/>
              <a:buChar char="u"/>
            </a:pPr>
            <a:r>
              <a:rPr lang="en-US" altLang="zh-CN" dirty="0" smtClean="0">
                <a:solidFill>
                  <a:srgbClr val="073E87"/>
                </a:solidFill>
              </a:rPr>
              <a:t>SDR</a:t>
            </a:r>
            <a:r>
              <a:rPr lang="zh-CN" altLang="en-US" dirty="0" smtClean="0">
                <a:solidFill>
                  <a:srgbClr val="073E87"/>
                </a:solidFill>
              </a:rPr>
              <a:t>（</a:t>
            </a:r>
            <a:r>
              <a:rPr lang="en-US" altLang="zh-CN" dirty="0" smtClean="0">
                <a:solidFill>
                  <a:srgbClr val="073E87"/>
                </a:solidFill>
              </a:rPr>
              <a:t>Sensor Data Record</a:t>
            </a:r>
            <a:r>
              <a:rPr lang="zh-CN" altLang="en-US" dirty="0" smtClean="0">
                <a:solidFill>
                  <a:srgbClr val="073E87"/>
                </a:solidFill>
              </a:rPr>
              <a:t>）</a:t>
            </a:r>
            <a:r>
              <a:rPr lang="zh-CN" altLang="zh-CN" dirty="0" smtClean="0">
                <a:solidFill>
                  <a:srgbClr val="073E87"/>
                </a:solidFill>
              </a:rPr>
              <a:t>、</a:t>
            </a:r>
            <a:r>
              <a:rPr lang="en-US" altLang="zh-CN" dirty="0" smtClean="0">
                <a:solidFill>
                  <a:srgbClr val="073E87"/>
                </a:solidFill>
              </a:rPr>
              <a:t>SEL</a:t>
            </a:r>
            <a:r>
              <a:rPr lang="zh-CN" altLang="en-US" dirty="0" smtClean="0">
                <a:solidFill>
                  <a:srgbClr val="073E87"/>
                </a:solidFill>
              </a:rPr>
              <a:t>（</a:t>
            </a:r>
            <a:r>
              <a:rPr lang="en-US" altLang="zh-CN" dirty="0" smtClean="0">
                <a:solidFill>
                  <a:srgbClr val="073E87"/>
                </a:solidFill>
              </a:rPr>
              <a:t>Sensor Event Log</a:t>
            </a:r>
            <a:r>
              <a:rPr lang="zh-CN" altLang="en-US" dirty="0" smtClean="0">
                <a:solidFill>
                  <a:srgbClr val="073E87"/>
                </a:solidFill>
              </a:rPr>
              <a:t>）</a:t>
            </a:r>
            <a:r>
              <a:rPr lang="zh-CN" altLang="zh-CN" dirty="0" smtClean="0">
                <a:solidFill>
                  <a:srgbClr val="073E87"/>
                </a:solidFill>
              </a:rPr>
              <a:t>、</a:t>
            </a:r>
            <a:r>
              <a:rPr lang="en-US" altLang="zh-CN" dirty="0">
                <a:solidFill>
                  <a:srgbClr val="073E87"/>
                </a:solidFill>
              </a:rPr>
              <a:t>FRU</a:t>
            </a:r>
            <a:r>
              <a:rPr lang="zh-CN" altLang="zh-CN" dirty="0">
                <a:solidFill>
                  <a:srgbClr val="073E87"/>
                </a:solidFill>
              </a:rPr>
              <a:t>（</a:t>
            </a:r>
            <a:r>
              <a:rPr lang="en-US" altLang="zh-CN" dirty="0">
                <a:solidFill>
                  <a:srgbClr val="073E87"/>
                </a:solidFill>
              </a:rPr>
              <a:t>FieldReplacement Unit</a:t>
            </a:r>
            <a:r>
              <a:rPr lang="zh-CN" altLang="zh-CN" dirty="0">
                <a:solidFill>
                  <a:srgbClr val="073E87"/>
                </a:solidFill>
              </a:rPr>
              <a:t>）物理实体可以是做在芯片内的存储</a:t>
            </a:r>
            <a:r>
              <a:rPr lang="zh-CN" altLang="zh-CN" dirty="0" smtClean="0">
                <a:solidFill>
                  <a:srgbClr val="073E87"/>
                </a:solidFill>
              </a:rPr>
              <a:t>体</a:t>
            </a:r>
            <a:r>
              <a:rPr lang="en-US" altLang="zh-CN" dirty="0" smtClean="0">
                <a:solidFill>
                  <a:srgbClr val="073E87"/>
                </a:solidFill>
              </a:rPr>
              <a:t> </a:t>
            </a:r>
            <a:r>
              <a:rPr lang="zh-CN" altLang="en-US" dirty="0" smtClean="0">
                <a:solidFill>
                  <a:srgbClr val="073E87"/>
                </a:solidFill>
              </a:rPr>
              <a:t>（</a:t>
            </a:r>
            <a:r>
              <a:rPr lang="en-US" altLang="zh-CN" dirty="0" smtClean="0">
                <a:solidFill>
                  <a:srgbClr val="073E87"/>
                </a:solidFill>
              </a:rPr>
              <a:t>EEPROM</a:t>
            </a:r>
            <a:r>
              <a:rPr lang="zh-CN" altLang="en-US" dirty="0" smtClean="0">
                <a:solidFill>
                  <a:srgbClr val="073E87"/>
                </a:solidFill>
              </a:rPr>
              <a:t>）。</a:t>
            </a:r>
            <a:endParaRPr lang="en-US" altLang="zh-TW" dirty="0">
              <a:solidFill>
                <a:srgbClr val="073E87"/>
              </a:solidFill>
            </a:endParaRPr>
          </a:p>
          <a:p>
            <a:pPr marL="114300" lvl="1" indent="0" defTabSz="114300" eaLnBrk="1" hangingPunct="1">
              <a:buClr>
                <a:schemeClr val="accent1"/>
              </a:buClr>
              <a:buSzPct val="100000"/>
              <a:buNone/>
            </a:pPr>
            <a:endParaRPr lang="en-US" altLang="zh-CN" dirty="0" smtClean="0">
              <a:solidFill>
                <a:srgbClr val="0070C0"/>
              </a:solidFill>
              <a:latin typeface="+mn-ea"/>
            </a:endParaRPr>
          </a:p>
        </p:txBody>
      </p:sp>
      <p:sp>
        <p:nvSpPr>
          <p:cNvPr id="4" name="标题 2"/>
          <p:cNvSpPr txBox="1">
            <a:spLocks/>
          </p:cNvSpPr>
          <p:nvPr/>
        </p:nvSpPr>
        <p:spPr>
          <a:xfrm>
            <a:off x="457200" y="342034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dirty="0" smtClean="0"/>
              <a:t>Introduction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0585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SDR</a:t>
            </a:r>
            <a:endParaRPr lang="zh-CN" altLang="en-US" dirty="0"/>
          </a:p>
        </p:txBody>
      </p:sp>
      <p:sp>
        <p:nvSpPr>
          <p:cNvPr id="5" name="内容占位符 1"/>
          <p:cNvSpPr>
            <a:spLocks noGrp="1"/>
          </p:cNvSpPr>
          <p:nvPr>
            <p:ph idx="1"/>
          </p:nvPr>
        </p:nvSpPr>
        <p:spPr>
          <a:xfrm>
            <a:off x="683568" y="1916832"/>
            <a:ext cx="7408333" cy="345069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zh-CN" altLang="en-US" dirty="0"/>
          </a:p>
          <a:p>
            <a:r>
              <a:rPr lang="en-US" altLang="zh-CN" dirty="0" smtClean="0"/>
              <a:t>Sensor Type</a:t>
            </a:r>
          </a:p>
          <a:p>
            <a:pPr lvl="1"/>
            <a:r>
              <a:rPr lang="en-US" altLang="zh-CN" dirty="0" smtClean="0"/>
              <a:t>Temperature</a:t>
            </a:r>
          </a:p>
          <a:p>
            <a:pPr lvl="1"/>
            <a:r>
              <a:rPr lang="en-US" altLang="zh-CN" dirty="0" smtClean="0"/>
              <a:t>Voltage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Current</a:t>
            </a:r>
          </a:p>
          <a:p>
            <a:pPr lvl="1"/>
            <a:r>
              <a:rPr lang="en-US" altLang="zh-CN" dirty="0" smtClean="0"/>
              <a:t>Fan</a:t>
            </a:r>
            <a:endParaRPr lang="en-US" altLang="zh-CN" dirty="0"/>
          </a:p>
          <a:p>
            <a:pPr lvl="0">
              <a:buClr>
                <a:srgbClr val="31B6FD"/>
              </a:buClr>
            </a:pPr>
            <a:r>
              <a:rPr lang="en-US" altLang="zh-CN" dirty="0" smtClean="0">
                <a:solidFill>
                  <a:srgbClr val="073E87"/>
                </a:solidFill>
              </a:rPr>
              <a:t>Senor Number</a:t>
            </a:r>
          </a:p>
          <a:p>
            <a:pPr lvl="0">
              <a:buClr>
                <a:srgbClr val="31B6FD"/>
              </a:buClr>
            </a:pPr>
            <a:r>
              <a:rPr lang="en-US" altLang="zh-CN" dirty="0" smtClean="0">
                <a:solidFill>
                  <a:srgbClr val="073E87"/>
                </a:solidFill>
              </a:rPr>
              <a:t>Sensor Threshold</a:t>
            </a:r>
            <a:endParaRPr lang="en-US" altLang="zh-CN" dirty="0">
              <a:solidFill>
                <a:srgbClr val="073E87"/>
              </a:solidFill>
            </a:endParaRPr>
          </a:p>
          <a:p>
            <a:pPr marL="301943" lvl="1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684" y="2564904"/>
            <a:ext cx="487680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061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755576" y="2132856"/>
            <a:ext cx="7931224" cy="3450696"/>
          </a:xfrm>
        </p:spPr>
        <p:txBody>
          <a:bodyPr/>
          <a:lstStyle/>
          <a:p>
            <a:r>
              <a:rPr lang="en-US" altLang="zh-CN" dirty="0"/>
              <a:t>Sensor Data Record </a:t>
            </a:r>
            <a:r>
              <a:rPr lang="en-US" altLang="zh-CN" dirty="0" smtClean="0"/>
              <a:t>Formats</a:t>
            </a:r>
          </a:p>
          <a:p>
            <a:pPr lvl="1"/>
            <a:r>
              <a:rPr lang="en-US" altLang="zh-CN" dirty="0"/>
              <a:t>RECORD </a:t>
            </a:r>
            <a:r>
              <a:rPr lang="en-US" altLang="zh-CN" dirty="0" smtClean="0"/>
              <a:t>HEADER    (</a:t>
            </a:r>
            <a:r>
              <a:rPr lang="en-US" altLang="zh-CN" dirty="0"/>
              <a:t>Record ID, SDR Version, Record Type, </a:t>
            </a:r>
            <a:r>
              <a:rPr lang="en-US" altLang="zh-CN" dirty="0" smtClean="0"/>
              <a:t>                                                             			    Record </a:t>
            </a:r>
            <a:r>
              <a:rPr lang="en-US" altLang="zh-CN" dirty="0"/>
              <a:t>Length</a:t>
            </a:r>
            <a:r>
              <a:rPr lang="en-US" altLang="zh-CN" dirty="0" smtClean="0"/>
              <a:t>)</a:t>
            </a:r>
          </a:p>
          <a:p>
            <a:pPr marL="301943" lvl="1" indent="0">
              <a:buNone/>
            </a:pPr>
            <a:endParaRPr lang="en-US" altLang="zh-CN" dirty="0"/>
          </a:p>
          <a:p>
            <a:pPr lvl="1"/>
            <a:r>
              <a:rPr lang="en-US" altLang="zh-CN" dirty="0"/>
              <a:t>RECORD ‘KEY’ FIELDS </a:t>
            </a:r>
            <a:r>
              <a:rPr lang="en-US" altLang="zh-CN" dirty="0" smtClean="0"/>
              <a:t> (</a:t>
            </a:r>
            <a:r>
              <a:rPr lang="en-US" altLang="zh-CN" dirty="0"/>
              <a:t>slave address,  LUN, and </a:t>
            </a:r>
            <a:r>
              <a:rPr lang="en-US" altLang="zh-CN" dirty="0" smtClean="0"/>
              <a:t>sensor 					number)</a:t>
            </a:r>
          </a:p>
          <a:p>
            <a:pPr lvl="1"/>
            <a:r>
              <a:rPr lang="en-US" altLang="zh-CN" dirty="0"/>
              <a:t>RECORD BODY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SDR Format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0974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772816"/>
            <a:ext cx="6480720" cy="4865525"/>
          </a:xfr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SDR Format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7592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72067" y="1700808"/>
            <a:ext cx="7408333" cy="4425355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 </a:t>
            </a:r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SDR Type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2204864"/>
            <a:ext cx="6095953" cy="3753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66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波形">
  <a:themeElements>
    <a:clrScheme name="波形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波形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波形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2199</TotalTime>
  <Words>751</Words>
  <Application>Microsoft Office PowerPoint</Application>
  <PresentationFormat>全屏显示(4:3)</PresentationFormat>
  <Paragraphs>99</Paragraphs>
  <Slides>25</Slides>
  <Notes>2</Notes>
  <HiddenSlides>0</HiddenSlides>
  <MMClips>0</MMClips>
  <ScaleCrop>false</ScaleCrop>
  <HeadingPairs>
    <vt:vector size="8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9" baseType="lpstr">
      <vt:lpstr>標楷體</vt:lpstr>
      <vt:lpstr>新細明體</vt:lpstr>
      <vt:lpstr>华文楷体</vt:lpstr>
      <vt:lpstr>华文新魏</vt:lpstr>
      <vt:lpstr>宋体</vt:lpstr>
      <vt:lpstr>Arial</vt:lpstr>
      <vt:lpstr>Calibri</vt:lpstr>
      <vt:lpstr>Cambria</vt:lpstr>
      <vt:lpstr>Cambria Math</vt:lpstr>
      <vt:lpstr>Candara</vt:lpstr>
      <vt:lpstr>Symbol</vt:lpstr>
      <vt:lpstr>Wingdings</vt:lpstr>
      <vt:lpstr>波形</vt:lpstr>
      <vt:lpstr>PDF</vt:lpstr>
      <vt:lpstr>Sensor and SDR </vt:lpstr>
      <vt:lpstr> </vt:lpstr>
      <vt:lpstr> </vt:lpstr>
      <vt:lpstr> </vt:lpstr>
      <vt:lpstr> </vt:lpstr>
      <vt:lpstr>SDR</vt:lpstr>
      <vt:lpstr>SDR Format</vt:lpstr>
      <vt:lpstr>SDR Format</vt:lpstr>
      <vt:lpstr>SDR Type</vt:lpstr>
      <vt:lpstr>SDR</vt:lpstr>
      <vt:lpstr>SDR</vt:lpstr>
      <vt:lpstr>SDR Device Cmds</vt:lpstr>
      <vt:lpstr>SDR Device Cmd</vt:lpstr>
      <vt:lpstr>SDR Device Cmd</vt:lpstr>
      <vt:lpstr>Sensor Device Cmd</vt:lpstr>
      <vt:lpstr>Sensor Device Cmd</vt:lpstr>
      <vt:lpstr>Sensor Device Cmd</vt:lpstr>
      <vt:lpstr>Sensor Device Cmd</vt:lpstr>
      <vt:lpstr>Avocent IDE</vt:lpstr>
      <vt:lpstr>Avocent IDE</vt:lpstr>
      <vt:lpstr>AMI IDE</vt:lpstr>
      <vt:lpstr>Factor Calculation</vt:lpstr>
      <vt:lpstr>Factor Calculate</vt:lpstr>
      <vt:lpstr>Factor Calculate</vt:lpstr>
      <vt:lpstr> 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 Tutorial</dc:title>
  <dc:creator>Eric C. Lin</dc:creator>
  <cp:lastModifiedBy>文亞</cp:lastModifiedBy>
  <cp:revision>128</cp:revision>
  <dcterms:modified xsi:type="dcterms:W3CDTF">2015-08-28T02:15:32Z</dcterms:modified>
</cp:coreProperties>
</file>

<file path=docProps/thumbnail.jpeg>
</file>